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embeddedFontLst>
    <p:embeddedFont>
      <p:font typeface="Microsoft YaHei" panose="020B0503020204020204" pitchFamily="34" charset="-122"/>
      <p:regular r:id="rId40"/>
      <p:bold r:id="rId41"/>
    </p:embeddedFont>
    <p:embeddedFont>
      <p:font typeface="Microsoft YaHei" panose="020B0503020204020204" pitchFamily="34" charset="-122"/>
      <p:regular r:id="rId40"/>
      <p:bold r:id="rId41"/>
    </p:embeddedFont>
    <p:embeddedFont>
      <p:font typeface="Quattrocento Sans" panose="020B05020500000200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50"/>
  </p:normalViewPr>
  <p:slideViewPr>
    <p:cSldViewPr snapToGrid="0">
      <p:cViewPr varScale="1">
        <p:scale>
          <a:sx n="120" d="100"/>
          <a:sy n="120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775730ea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775730ea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775730ea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f775730ea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775730ea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775730ea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775730e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775730e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775730ea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f775730ea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775730ea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775730ea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75730ea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f775730e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75730ea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f775730ea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775730ea9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f775730ea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775730ea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f775730ea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775730ea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f775730ea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775730ea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f775730ea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775730ea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f775730ea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ad2c438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fcad2c438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cad2c438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fcad2c438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775730ea9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f775730ea9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775730ea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775730ea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775730ea9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gf775730ea9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775730ea9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f775730ea9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775730ea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f775730ea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75730ea9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2018: Coursera &gt;  Udemy &gt; Datacamp &gt; Kaggle</a:t>
            </a:r>
            <a:endParaRPr sz="13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2019: Coursera &gt; Kaggle &gt; Udemy &gt;Datacamp</a:t>
            </a:r>
            <a:endParaRPr sz="13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2020: Coursera &gt; Kaggle &gt; Udemy &gt;Datacamp</a:t>
            </a:r>
            <a:endParaRPr/>
          </a:p>
        </p:txBody>
      </p:sp>
      <p:sp>
        <p:nvSpPr>
          <p:cNvPr id="534" name="Google Shape;534;gf775730ea9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775730ea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f775730ea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fcf612a1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fcf612a1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775730ea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f775730ea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ad2c438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fcad2c438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页">
  <p:cSld name="封面页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t="22049" r="54675" b="21935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>
            <a:spLocks noGrp="1"/>
          </p:cNvSpPr>
          <p:nvPr>
            <p:ph type="body" idx="1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2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3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4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5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_五项目录">
  <p:cSld name="目录页_五项目录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3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4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5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6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7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8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9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3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14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5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6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7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_六项目录">
  <p:cSld name="目录页_六项目录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3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4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5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6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7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8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9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3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4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5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6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7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8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9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副标题页">
  <p:cSld name="副标题页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_1">
  <p:cSld name="内容页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_3">
  <p:cSld name="内容页_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_2">
  <p:cSld name="内容页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_4">
  <p:cSld name="内容页_4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_三项目录">
  <p:cSld name="目录页_三项目录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3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4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5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6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7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8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9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3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_四项目录">
  <p:cSld name="目录页_四项目录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4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5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6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7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8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9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3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4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5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22997" y="2045701"/>
            <a:ext cx="111465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CN" sz="2300" b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Increase Customer Stickiness of Kaggle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4"/>
          </p:nvPr>
        </p:nvSpPr>
        <p:spPr>
          <a:xfrm>
            <a:off x="4188000" y="3429000"/>
            <a:ext cx="3816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zh-CN" sz="2200"/>
              <a:t>IE 5374-Sec03-Project1</a:t>
            </a:r>
            <a:endParaRPr sz="2200"/>
          </a:p>
        </p:txBody>
      </p:sp>
      <p:sp>
        <p:nvSpPr>
          <p:cNvPr id="100" name="Google Shape;100;p13"/>
          <p:cNvSpPr txBox="1"/>
          <p:nvPr/>
        </p:nvSpPr>
        <p:spPr>
          <a:xfrm>
            <a:off x="3331800" y="4279100"/>
            <a:ext cx="552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Group 9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CN" sz="2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Jiangying Zhong, Ziyi Zheng, Zheng Lu</a:t>
            </a:r>
            <a:endParaRPr sz="2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t="8340" r="1690" b="8340"/>
          <a:stretch/>
        </p:blipFill>
        <p:spPr>
          <a:xfrm>
            <a:off x="0" y="2420800"/>
            <a:ext cx="6237300" cy="32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733768" y="1365587"/>
            <a:ext cx="2268000" cy="4710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721276" y="134105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721276" y="181205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5259471" y="177475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5259519" y="13402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" name="Google Shape;286;p22"/>
          <p:cNvSpPr/>
          <p:nvPr/>
        </p:nvSpPr>
        <p:spPr>
          <a:xfrm>
            <a:off x="693225" y="1421900"/>
            <a:ext cx="46815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 distribution of participants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7" name="Google Shape;2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325" y="2420800"/>
            <a:ext cx="5954676" cy="36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/>
          <p:nvPr/>
        </p:nvSpPr>
        <p:spPr>
          <a:xfrm>
            <a:off x="6750964" y="1366364"/>
            <a:ext cx="38400" cy="3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6750963" y="1800874"/>
            <a:ext cx="38400" cy="35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11670685" y="1766518"/>
            <a:ext cx="38400" cy="35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11670729" y="1365575"/>
            <a:ext cx="38400" cy="3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6720162" y="1428075"/>
            <a:ext cx="4989000" cy="2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Gender distribution of participants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l="8342" t="10398" r="1274" b="10406"/>
          <a:stretch/>
        </p:blipFill>
        <p:spPr>
          <a:xfrm>
            <a:off x="91100" y="2488775"/>
            <a:ext cx="6603900" cy="3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1124714" y="14473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1124714" y="19183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3829333" y="18999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3828669" y="14340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1163725" y="1473025"/>
            <a:ext cx="2741100" cy="3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Age distribution 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3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304" name="Google Shape;3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125" y="2488775"/>
            <a:ext cx="5758774" cy="367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3"/>
          <p:cNvSpPr/>
          <p:nvPr/>
        </p:nvSpPr>
        <p:spPr>
          <a:xfrm>
            <a:off x="6763514" y="13711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6763514" y="18421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9772933" y="18237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9772269" y="13578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6802525" y="1396825"/>
            <a:ext cx="3008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Gender distribution 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950375" y="1451650"/>
            <a:ext cx="687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Identify potential customer status of Kaggle</a:t>
            </a:r>
            <a:r>
              <a:rPr lang="zh-CN">
                <a:solidFill>
                  <a:schemeClr val="dk1"/>
                </a:solidFill>
              </a:rPr>
              <a:t> </a:t>
            </a: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950375" y="9630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2</a:t>
            </a:r>
            <a:endParaRPr/>
          </a:p>
        </p:txBody>
      </p:sp>
      <p:pic>
        <p:nvPicPr>
          <p:cNvPr id="317" name="Google Shape;3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775" y="2017250"/>
            <a:ext cx="4061424" cy="453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 rotWithShape="1">
          <a:blip r:embed="rId3">
            <a:alphaModFix/>
          </a:blip>
          <a:srcRect l="1107"/>
          <a:stretch/>
        </p:blipFill>
        <p:spPr>
          <a:xfrm>
            <a:off x="885200" y="759500"/>
            <a:ext cx="8616775" cy="53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950375" y="1680250"/>
            <a:ext cx="70917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Clarify market demanding on Data Science and Machine Learning 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950375" y="11916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3</a:t>
            </a: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2701900"/>
            <a:ext cx="80772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1087814" y="10255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1087814" y="14965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6616608" y="14592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6616657" y="10246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1087825" y="1064500"/>
            <a:ext cx="56229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Country distribution(part) of participants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3512"/>
            <a:ext cx="7703539" cy="475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/>
          <p:nvPr/>
        </p:nvSpPr>
        <p:spPr>
          <a:xfrm>
            <a:off x="5010914" y="7615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5010914" y="12325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10001533" y="12141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0000869" y="7482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5049925" y="761575"/>
            <a:ext cx="4982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Trend of country distribution(part)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588525"/>
            <a:ext cx="8281970" cy="51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950375" y="1680250"/>
            <a:ext cx="60090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Explore the coding importance in Data Science and Machine Learning 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950375" y="11916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4</a:t>
            </a:r>
            <a:endParaRPr/>
          </a:p>
        </p:txBody>
      </p:sp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2906675"/>
            <a:ext cx="99631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67" name="Google Shape;367;p30"/>
          <p:cNvSpPr/>
          <p:nvPr/>
        </p:nvSpPr>
        <p:spPr>
          <a:xfrm>
            <a:off x="1938506" y="897637"/>
            <a:ext cx="2268000" cy="4710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1926014" y="8731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1926014" y="13441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6540408" y="13068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6540457" y="8722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1888825" y="948475"/>
            <a:ext cx="472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Programming levels distribution in 2019-2020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53890"/>
            <a:ext cx="7274351" cy="44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/>
          <p:nvPr/>
        </p:nvSpPr>
        <p:spPr>
          <a:xfrm>
            <a:off x="5315714" y="9139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5315714" y="13849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9468133" y="13665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9467469" y="9006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5361350" y="939625"/>
            <a:ext cx="4175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Programming levels distribution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75" y="1499365"/>
            <a:ext cx="7541566" cy="465961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1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5294525" y="1433200"/>
            <a:ext cx="4548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body" idx="2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zh-CN"/>
              <a:t>Contents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5"/>
          </p:nvPr>
        </p:nvSpPr>
        <p:spPr>
          <a:xfrm>
            <a:off x="6348350" y="2212450"/>
            <a:ext cx="3374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None/>
            </a:pPr>
            <a:r>
              <a:rPr lang="zh-CN" sz="2205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Explanation</a:t>
            </a:r>
            <a:endParaRPr sz="2205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6"/>
          </p:nvPr>
        </p:nvSpPr>
        <p:spPr>
          <a:xfrm>
            <a:off x="7111999" y="2641600"/>
            <a:ext cx="1846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zh-CN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TWO</a:t>
            </a:r>
            <a:endParaRPr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7"/>
          </p:nvPr>
        </p:nvSpPr>
        <p:spPr>
          <a:xfrm>
            <a:off x="1998851" y="4280900"/>
            <a:ext cx="3123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zh-CN" sz="2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Questions</a:t>
            </a:r>
            <a:endParaRPr sz="22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8"/>
          </p:nvPr>
        </p:nvSpPr>
        <p:spPr>
          <a:xfrm>
            <a:off x="2608450" y="4736376"/>
            <a:ext cx="1846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zh-CN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THREE</a:t>
            </a:r>
            <a:endParaRPr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6"/>
          </p:nvPr>
        </p:nvSpPr>
        <p:spPr>
          <a:xfrm>
            <a:off x="6757700" y="4289175"/>
            <a:ext cx="2792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None/>
            </a:pPr>
            <a:r>
              <a:rPr lang="zh-CN" sz="2205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Recommendation</a:t>
            </a:r>
            <a:endParaRPr sz="2205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7"/>
          </p:nvPr>
        </p:nvSpPr>
        <p:spPr>
          <a:xfrm>
            <a:off x="7230508" y="4764639"/>
            <a:ext cx="1846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zh-CN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FOUR</a:t>
            </a:r>
            <a:endParaRPr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492314" y="3033574"/>
            <a:ext cx="1083600" cy="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2999314" y="5129724"/>
            <a:ext cx="1083600" cy="6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91150" y="5220050"/>
            <a:ext cx="2139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Data Wrangling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Data Visualization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Conclusion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965750" y="3123900"/>
            <a:ext cx="2139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Survey in 2018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Survey in 2019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Survey in 2020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7612100" y="5129713"/>
            <a:ext cx="1083600" cy="6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5"/>
          </p:nvPr>
        </p:nvSpPr>
        <p:spPr>
          <a:xfrm>
            <a:off x="1873750" y="2212450"/>
            <a:ext cx="3374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None/>
            </a:pPr>
            <a:r>
              <a:rPr lang="zh-CN" sz="2205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Background</a:t>
            </a:r>
            <a:endParaRPr sz="2205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6"/>
          </p:nvPr>
        </p:nvSpPr>
        <p:spPr>
          <a:xfrm>
            <a:off x="2646675" y="2641600"/>
            <a:ext cx="1808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zh-CN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 ONE</a:t>
            </a:r>
            <a:endParaRPr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3028286" y="3036099"/>
            <a:ext cx="1083600" cy="6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2500425" y="3242475"/>
            <a:ext cx="2139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Project purpose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zh-CN"/>
              <a:t>Data Source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391" name="Google Shape;391;p32"/>
          <p:cNvSpPr/>
          <p:nvPr/>
        </p:nvSpPr>
        <p:spPr>
          <a:xfrm>
            <a:off x="950375" y="1680250"/>
            <a:ext cx="7380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Discover the most popular coding language in Data Science and Machine Learning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2" name="Google Shape;392;p32"/>
          <p:cNvSpPr/>
          <p:nvPr/>
        </p:nvSpPr>
        <p:spPr>
          <a:xfrm>
            <a:off x="950375" y="11916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5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959621" y="2581882"/>
            <a:ext cx="6550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00" y="2827507"/>
            <a:ext cx="63436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>
            <a:spLocks noGrp="1"/>
          </p:cNvSpPr>
          <p:nvPr>
            <p:ph type="body" idx="1"/>
          </p:nvPr>
        </p:nvSpPr>
        <p:spPr>
          <a:xfrm>
            <a:off x="36704" y="677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661264" y="97474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661264" y="144574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5971108" y="144574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5970444" y="97983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661275" y="1037600"/>
            <a:ext cx="53676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Percentage of top 6 programming languages in 2020</a:t>
            </a:r>
            <a:endParaRPr b="1"/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t="1068"/>
          <a:stretch/>
        </p:blipFill>
        <p:spPr>
          <a:xfrm>
            <a:off x="776675" y="1754150"/>
            <a:ext cx="6091449" cy="42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/>
        </p:nvSpPr>
        <p:spPr>
          <a:xfrm>
            <a:off x="585075" y="1626425"/>
            <a:ext cx="6822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950375" y="1299250"/>
            <a:ext cx="53016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Evaluate the usage of Kaggle IDE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950375" y="8106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6</a:t>
            </a:r>
            <a:endParaRPr/>
          </a:p>
        </p:txBody>
      </p:sp>
      <p:pic>
        <p:nvPicPr>
          <p:cNvPr id="414" name="Google Shape;4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96" y="1828800"/>
            <a:ext cx="24955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/>
          <p:nvPr/>
        </p:nvSpPr>
        <p:spPr>
          <a:xfrm>
            <a:off x="2285539" y="84361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5613519" y="84870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2285539" y="131461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5614183" y="131461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2285550" y="903925"/>
            <a:ext cx="3377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Percentage of IDE usage in 2020</a:t>
            </a:r>
            <a:endParaRPr b="1"/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88" y="1386956"/>
            <a:ext cx="6925124" cy="4337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 txBox="1">
            <a:spLocks noGrp="1"/>
          </p:cNvSpPr>
          <p:nvPr>
            <p:ph type="body" idx="1"/>
          </p:nvPr>
        </p:nvSpPr>
        <p:spPr>
          <a:xfrm>
            <a:off x="121354" y="1699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26" name="Google Shape;426;p35"/>
          <p:cNvSpPr txBox="1"/>
          <p:nvPr/>
        </p:nvSpPr>
        <p:spPr>
          <a:xfrm>
            <a:off x="2546575" y="1377125"/>
            <a:ext cx="3446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950375" y="1604050"/>
            <a:ext cx="57780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Estimate the correlation between Data Science </a:t>
            </a:r>
            <a:r>
              <a:rPr lang="zh-CN" sz="2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Machine Learning 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950375" y="11154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7</a:t>
            </a:r>
            <a:endParaRPr/>
          </a:p>
        </p:txBody>
      </p:sp>
      <p:pic>
        <p:nvPicPr>
          <p:cNvPr id="434" name="Google Shape;434;p36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152400" y="2657950"/>
            <a:ext cx="11887199" cy="366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2167106" y="1050037"/>
            <a:ext cx="2268000" cy="4710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2154614" y="10255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2154614" y="14965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6540408" y="14592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6540457" y="10246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37"/>
          <p:cNvSpPr/>
          <p:nvPr/>
        </p:nvSpPr>
        <p:spPr>
          <a:xfrm>
            <a:off x="2168238" y="1095850"/>
            <a:ext cx="44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DS and ML usage time distribution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46" name="Google Shape;446;p37"/>
          <p:cNvPicPr preferRelativeResize="0"/>
          <p:nvPr/>
        </p:nvPicPr>
        <p:blipFill rotWithShape="1">
          <a:blip r:embed="rId3">
            <a:alphaModFix/>
          </a:blip>
          <a:srcRect l="573" t="1380" r="583"/>
          <a:stretch/>
        </p:blipFill>
        <p:spPr>
          <a:xfrm>
            <a:off x="895425" y="1857100"/>
            <a:ext cx="7132323" cy="4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/>
          <p:nvPr/>
        </p:nvSpPr>
        <p:spPr>
          <a:xfrm>
            <a:off x="1371139" y="76741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7213719" y="77250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1371139" y="123841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7214383" y="123841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1410150" y="847163"/>
            <a:ext cx="58407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Percentage distribution of </a:t>
            </a: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DS and ML usage time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p38"/>
          <p:cNvSpPr txBox="1">
            <a:spLocks noGrp="1"/>
          </p:cNvSpPr>
          <p:nvPr>
            <p:ph type="body" idx="1"/>
          </p:nvPr>
        </p:nvSpPr>
        <p:spPr>
          <a:xfrm>
            <a:off x="121354" y="1699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457" name="Google Shape;4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25" y="1524400"/>
            <a:ext cx="7703049" cy="471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2840414" y="9493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2840414" y="14203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6388008" y="13830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6388057" y="9484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3015325" y="890725"/>
            <a:ext cx="33033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programming activities distribution in 2019-2020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50" y="1656725"/>
            <a:ext cx="7831298" cy="47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474" name="Google Shape;474;p40"/>
          <p:cNvSpPr/>
          <p:nvPr/>
        </p:nvSpPr>
        <p:spPr>
          <a:xfrm>
            <a:off x="950375" y="1604050"/>
            <a:ext cx="6037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Predict the overview of Data Science and Machine Learning 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950375" y="11154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8</a:t>
            </a:r>
            <a:endParaRPr/>
          </a:p>
        </p:txBody>
      </p:sp>
      <p:pic>
        <p:nvPicPr>
          <p:cNvPr id="476" name="Google Shape;4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2657950"/>
            <a:ext cx="7003838" cy="37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/>
          <p:nvPr/>
        </p:nvSpPr>
        <p:spPr>
          <a:xfrm>
            <a:off x="7041710" y="1481086"/>
            <a:ext cx="21618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7041710" y="1952089"/>
            <a:ext cx="21618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41"/>
          <p:cNvSpPr/>
          <p:nvPr/>
        </p:nvSpPr>
        <p:spPr>
          <a:xfrm>
            <a:off x="11067726" y="1933639"/>
            <a:ext cx="216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11067358" y="1467730"/>
            <a:ext cx="216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7116737" y="1499900"/>
            <a:ext cx="3897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Distribution of levels of incorporating ML into business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025" y="2544550"/>
            <a:ext cx="5894700" cy="3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00" y="2468350"/>
            <a:ext cx="5588299" cy="3904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41"/>
          <p:cNvGrpSpPr/>
          <p:nvPr/>
        </p:nvGrpSpPr>
        <p:grpSpPr>
          <a:xfrm>
            <a:off x="945710" y="1467730"/>
            <a:ext cx="3590434" cy="523359"/>
            <a:chOff x="4553714" y="672019"/>
            <a:chExt cx="6477419" cy="523359"/>
          </a:xfrm>
        </p:grpSpPr>
        <p:sp>
          <p:nvSpPr>
            <p:cNvPr id="490" name="Google Shape;490;p41"/>
            <p:cNvSpPr/>
            <p:nvPr/>
          </p:nvSpPr>
          <p:spPr>
            <a:xfrm>
              <a:off x="4553714" y="685375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4553714" y="1156378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10992133" y="1137928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10991469" y="672019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4691223" y="736464"/>
              <a:ext cx="6328500" cy="38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 b="1">
                  <a:latin typeface="Quattrocento Sans"/>
                  <a:ea typeface="Quattrocento Sans"/>
                  <a:cs typeface="Quattrocento Sans"/>
                  <a:sym typeface="Quattrocento Sans"/>
                </a:rPr>
                <a:t>Trend of </a:t>
              </a:r>
              <a:r>
                <a:rPr lang="zh-CN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levels of </a:t>
              </a:r>
              <a:r>
                <a:rPr lang="zh-CN" sz="1800" b="1">
                  <a:latin typeface="Quattrocento Sans"/>
                  <a:ea typeface="Quattrocento Sans"/>
                  <a:cs typeface="Quattrocento Sans"/>
                  <a:sym typeface="Quattrocento Sans"/>
                </a:rPr>
                <a:t>incorporating ML into business in 2018-2020</a:t>
              </a:r>
              <a:endParaRPr sz="1800" b="1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body" idx="2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zh-CN"/>
              <a:t>Background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3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zh-CN"/>
              <a:t>PART ONE</a:t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4889817" y="4381144"/>
            <a:ext cx="2412300" cy="11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500" name="Google Shape;500;p42"/>
          <p:cNvSpPr/>
          <p:nvPr/>
        </p:nvSpPr>
        <p:spPr>
          <a:xfrm>
            <a:off x="1328906" y="1050037"/>
            <a:ext cx="2268000" cy="471000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1" name="Google Shape;501;p42"/>
          <p:cNvSpPr/>
          <p:nvPr/>
        </p:nvSpPr>
        <p:spPr>
          <a:xfrm>
            <a:off x="1316414" y="10255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" name="Google Shape;502;p42"/>
          <p:cNvSpPr/>
          <p:nvPr/>
        </p:nvSpPr>
        <p:spPr>
          <a:xfrm>
            <a:off x="1316414" y="14965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5778408" y="14592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5778457" y="10246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1316425" y="1039300"/>
            <a:ext cx="44994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Distribution of company size  in 2019-2020</a:t>
            </a:r>
            <a:endParaRPr sz="1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53890"/>
            <a:ext cx="7274351" cy="44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/>
          <p:nvPr/>
        </p:nvSpPr>
        <p:spPr>
          <a:xfrm>
            <a:off x="6382514" y="15997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6382514" y="20707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3" name="Google Shape;513;p43"/>
          <p:cNvSpPr/>
          <p:nvPr/>
        </p:nvSpPr>
        <p:spPr>
          <a:xfrm>
            <a:off x="11373133" y="20523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11372469" y="15864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43"/>
          <p:cNvSpPr/>
          <p:nvPr/>
        </p:nvSpPr>
        <p:spPr>
          <a:xfrm>
            <a:off x="6421525" y="1660075"/>
            <a:ext cx="51909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Percentage of participants’ annual salary in 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t="5464"/>
          <a:stretch/>
        </p:blipFill>
        <p:spPr>
          <a:xfrm>
            <a:off x="6096000" y="2513261"/>
            <a:ext cx="5590375" cy="326516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150" y="2523871"/>
            <a:ext cx="5229900" cy="315535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/>
          <p:nvPr/>
        </p:nvSpPr>
        <p:spPr>
          <a:xfrm>
            <a:off x="819914" y="1599775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819914" y="207077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5734333" y="2052328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5733669" y="158641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" name="Google Shape;523;p43"/>
          <p:cNvSpPr/>
          <p:nvPr/>
        </p:nvSpPr>
        <p:spPr>
          <a:xfrm>
            <a:off x="817850" y="1660075"/>
            <a:ext cx="5049600" cy="3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latin typeface="Quattrocento Sans"/>
                <a:ea typeface="Quattrocento Sans"/>
                <a:cs typeface="Quattrocento Sans"/>
                <a:sym typeface="Quattrocento Sans"/>
              </a:rPr>
              <a:t>Trend of participants’ annual salary in 2018-2020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950375" y="1680250"/>
            <a:ext cx="54603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Compare market share of Kaggle within recent years </a:t>
            </a:r>
            <a:endParaRPr sz="2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950375" y="11916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9</a:t>
            </a:r>
            <a:endParaRPr/>
          </a:p>
        </p:txBody>
      </p:sp>
      <p:pic>
        <p:nvPicPr>
          <p:cNvPr id="531" name="Google Shape;5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34150"/>
            <a:ext cx="11887196" cy="318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body" idx="1"/>
          </p:nvPr>
        </p:nvSpPr>
        <p:spPr>
          <a:xfrm>
            <a:off x="4" y="8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grpSp>
        <p:nvGrpSpPr>
          <p:cNvPr id="537" name="Google Shape;537;p45"/>
          <p:cNvGrpSpPr/>
          <p:nvPr/>
        </p:nvGrpSpPr>
        <p:grpSpPr>
          <a:xfrm>
            <a:off x="1773614" y="1115500"/>
            <a:ext cx="5034443" cy="572403"/>
            <a:chOff x="1011614" y="810700"/>
            <a:chExt cx="5034443" cy="572403"/>
          </a:xfrm>
        </p:grpSpPr>
        <p:sp>
          <p:nvSpPr>
            <p:cNvPr id="538" name="Google Shape;538;p45"/>
            <p:cNvSpPr/>
            <p:nvPr/>
          </p:nvSpPr>
          <p:spPr>
            <a:xfrm>
              <a:off x="1024106" y="897637"/>
              <a:ext cx="2268000" cy="471000"/>
            </a:xfrm>
            <a:prstGeom prst="rect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1011614" y="873100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1011614" y="1344103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007008" y="1306803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6007057" y="872269"/>
              <a:ext cx="39000" cy="39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1011625" y="810700"/>
              <a:ext cx="49956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Distribution of top six platforms with the largest number of registered DS courses in 2018-2020</a:t>
              </a:r>
              <a:endPara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44" name="Google Shape;544;p45"/>
          <p:cNvPicPr preferRelativeResize="0"/>
          <p:nvPr/>
        </p:nvPicPr>
        <p:blipFill rotWithShape="1">
          <a:blip r:embed="rId3">
            <a:alphaModFix/>
          </a:blip>
          <a:srcRect l="573" t="1380" r="583"/>
          <a:stretch/>
        </p:blipFill>
        <p:spPr>
          <a:xfrm>
            <a:off x="895425" y="2161900"/>
            <a:ext cx="7132323" cy="4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>
            <a:spLocks noGrp="1"/>
          </p:cNvSpPr>
          <p:nvPr>
            <p:ph type="body" idx="1"/>
          </p:nvPr>
        </p:nvSpPr>
        <p:spPr>
          <a:xfrm>
            <a:off x="4" y="8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2383214" y="644500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2383214" y="11155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6616608" y="1154403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6616657" y="719869"/>
            <a:ext cx="39000" cy="39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4" name="Google Shape;554;p46"/>
          <p:cNvSpPr/>
          <p:nvPr/>
        </p:nvSpPr>
        <p:spPr>
          <a:xfrm>
            <a:off x="2371263" y="592825"/>
            <a:ext cx="42963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Distribution of top seven media sources that report on DS topics in 2019-2020</a:t>
            </a:r>
            <a:endParaRPr sz="1800"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5" name="Google Shape;555;p46"/>
          <p:cNvPicPr preferRelativeResize="0"/>
          <p:nvPr/>
        </p:nvPicPr>
        <p:blipFill rotWithShape="1">
          <a:blip r:embed="rId3">
            <a:alphaModFix/>
          </a:blip>
          <a:srcRect l="1136" t="842" r="29"/>
          <a:stretch/>
        </p:blipFill>
        <p:spPr>
          <a:xfrm>
            <a:off x="1050500" y="1284800"/>
            <a:ext cx="7053451" cy="4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6"/>
          <p:cNvSpPr txBox="1"/>
          <p:nvPr/>
        </p:nvSpPr>
        <p:spPr>
          <a:xfrm>
            <a:off x="2061550" y="5886775"/>
            <a:ext cx="451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Kaggle is the most popular media source.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7"/>
          <p:cNvSpPr txBox="1">
            <a:spLocks noGrp="1"/>
          </p:cNvSpPr>
          <p:nvPr>
            <p:ph type="body" idx="2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zh-CN"/>
              <a:t>Recommendation</a:t>
            </a:r>
            <a:endParaRPr/>
          </a:p>
        </p:txBody>
      </p:sp>
      <p:sp>
        <p:nvSpPr>
          <p:cNvPr id="562" name="Google Shape;562;p47"/>
          <p:cNvSpPr txBox="1">
            <a:spLocks noGrp="1"/>
          </p:cNvSpPr>
          <p:nvPr>
            <p:ph type="body" idx="3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zh-CN"/>
              <a:t>PART FOUR</a:t>
            </a:r>
            <a:endParaRPr/>
          </a:p>
        </p:txBody>
      </p:sp>
      <p:sp>
        <p:nvSpPr>
          <p:cNvPr id="563" name="Google Shape;563;p47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8"/>
          <p:cNvPicPr preferRelativeResize="0"/>
          <p:nvPr/>
        </p:nvPicPr>
        <p:blipFill rotWithShape="1">
          <a:blip r:embed="rId3">
            <a:alphaModFix/>
          </a:blip>
          <a:srcRect l="48897"/>
          <a:stretch/>
        </p:blipFill>
        <p:spPr>
          <a:xfrm>
            <a:off x="0" y="356349"/>
            <a:ext cx="3137336" cy="61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8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FOUR RECOMMENDATION</a:t>
            </a:r>
            <a:endParaRPr/>
          </a:p>
        </p:txBody>
      </p:sp>
      <p:sp>
        <p:nvSpPr>
          <p:cNvPr id="570" name="Google Shape;570;p48"/>
          <p:cNvSpPr/>
          <p:nvPr/>
        </p:nvSpPr>
        <p:spPr>
          <a:xfrm>
            <a:off x="6273792" y="1131050"/>
            <a:ext cx="5279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Increase cost</a:t>
            </a:r>
            <a:endParaRPr sz="16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Expand the marketing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571" name="Google Shape;571;p48"/>
          <p:cNvGrpSpPr/>
          <p:nvPr/>
        </p:nvGrpSpPr>
        <p:grpSpPr>
          <a:xfrm>
            <a:off x="3733650" y="1138520"/>
            <a:ext cx="2442584" cy="619968"/>
            <a:chOff x="888096" y="1000203"/>
            <a:chExt cx="4259825" cy="944066"/>
          </a:xfrm>
        </p:grpSpPr>
        <p:sp>
          <p:nvSpPr>
            <p:cNvPr id="572" name="Google Shape;572;p4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76" name="Google Shape;576;p48"/>
          <p:cNvSpPr/>
          <p:nvPr/>
        </p:nvSpPr>
        <p:spPr>
          <a:xfrm>
            <a:off x="3849275" y="1230250"/>
            <a:ext cx="16110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>
                <a:latin typeface="Quattrocento Sans"/>
                <a:ea typeface="Quattrocento Sans"/>
                <a:cs typeface="Quattrocento Sans"/>
                <a:sym typeface="Quattrocento Sans"/>
              </a:rPr>
              <a:t>Advertising</a:t>
            </a:r>
            <a:endParaRPr sz="2200" b="1"/>
          </a:p>
        </p:txBody>
      </p:sp>
      <p:sp>
        <p:nvSpPr>
          <p:cNvPr id="577" name="Google Shape;577;p48"/>
          <p:cNvSpPr/>
          <p:nvPr/>
        </p:nvSpPr>
        <p:spPr>
          <a:xfrm>
            <a:off x="6273792" y="2606224"/>
            <a:ext cx="5279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More competition to promote initiative.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578" name="Google Shape;578;p48"/>
          <p:cNvGrpSpPr/>
          <p:nvPr/>
        </p:nvGrpSpPr>
        <p:grpSpPr>
          <a:xfrm>
            <a:off x="3733833" y="2461394"/>
            <a:ext cx="2442714" cy="620033"/>
            <a:chOff x="4568825" y="1526425"/>
            <a:chExt cx="2300757" cy="509896"/>
          </a:xfrm>
        </p:grpSpPr>
        <p:grpSp>
          <p:nvGrpSpPr>
            <p:cNvPr id="579" name="Google Shape;579;p48"/>
            <p:cNvGrpSpPr/>
            <p:nvPr/>
          </p:nvGrpSpPr>
          <p:grpSpPr>
            <a:xfrm>
              <a:off x="4568825" y="1526425"/>
              <a:ext cx="2300757" cy="509896"/>
              <a:chOff x="888096" y="1000203"/>
              <a:chExt cx="4259825" cy="944066"/>
            </a:xfrm>
          </p:grpSpPr>
          <p:sp>
            <p:nvSpPr>
              <p:cNvPr id="580" name="Google Shape;580;p4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" name="Google Shape;581;p48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" name="Google Shape;582;p48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3" name="Google Shape;583;p48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4" name="Google Shape;584;p4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5" name="Google Shape;585;p48"/>
            <p:cNvSpPr/>
            <p:nvPr/>
          </p:nvSpPr>
          <p:spPr>
            <a:xfrm>
              <a:off x="4677733" y="1601801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b="1">
                  <a:latin typeface="Quattrocento Sans"/>
                  <a:ea typeface="Quattrocento Sans"/>
                  <a:cs typeface="Quattrocento Sans"/>
                  <a:sym typeface="Quattrocento Sans"/>
                </a:rPr>
                <a:t>Competition</a:t>
              </a:r>
              <a:endParaRPr sz="2200" b="1"/>
            </a:p>
          </p:txBody>
        </p:sp>
      </p:grpSp>
      <p:sp>
        <p:nvSpPr>
          <p:cNvPr id="586" name="Google Shape;586;p48"/>
          <p:cNvSpPr/>
          <p:nvPr/>
        </p:nvSpPr>
        <p:spPr>
          <a:xfrm>
            <a:off x="6273792" y="3950321"/>
            <a:ext cx="5279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More people know different coding languages.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587" name="Google Shape;587;p48"/>
          <p:cNvGrpSpPr/>
          <p:nvPr/>
        </p:nvGrpSpPr>
        <p:grpSpPr>
          <a:xfrm>
            <a:off x="3733833" y="3805528"/>
            <a:ext cx="2442714" cy="620033"/>
            <a:chOff x="4568825" y="2631798"/>
            <a:chExt cx="2300757" cy="509896"/>
          </a:xfrm>
        </p:grpSpPr>
        <p:grpSp>
          <p:nvGrpSpPr>
            <p:cNvPr id="588" name="Google Shape;588;p48"/>
            <p:cNvGrpSpPr/>
            <p:nvPr/>
          </p:nvGrpSpPr>
          <p:grpSpPr>
            <a:xfrm>
              <a:off x="4568825" y="2631798"/>
              <a:ext cx="2300757" cy="509896"/>
              <a:chOff x="888096" y="1000203"/>
              <a:chExt cx="4259825" cy="944066"/>
            </a:xfrm>
          </p:grpSpPr>
          <p:sp>
            <p:nvSpPr>
              <p:cNvPr id="589" name="Google Shape;589;p4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0" name="Google Shape;590;p48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1" name="Google Shape;591;p48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2" name="Google Shape;592;p48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3" name="Google Shape;593;p4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94" name="Google Shape;594;p48"/>
            <p:cNvSpPr/>
            <p:nvPr/>
          </p:nvSpPr>
          <p:spPr>
            <a:xfrm>
              <a:off x="4677733" y="2707174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b="1">
                  <a:latin typeface="Quattrocento Sans"/>
                  <a:ea typeface="Quattrocento Sans"/>
                  <a:cs typeface="Quattrocento Sans"/>
                  <a:sym typeface="Quattrocento Sans"/>
                </a:rPr>
                <a:t>More chances</a:t>
              </a:r>
              <a:endParaRPr sz="2200" b="1"/>
            </a:p>
          </p:txBody>
        </p:sp>
      </p:grpSp>
      <p:sp>
        <p:nvSpPr>
          <p:cNvPr id="595" name="Google Shape;595;p48"/>
          <p:cNvSpPr/>
          <p:nvPr/>
        </p:nvSpPr>
        <p:spPr>
          <a:xfrm>
            <a:off x="6273792" y="5282973"/>
            <a:ext cx="5279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Better space to improve ability.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596" name="Google Shape;596;p48"/>
          <p:cNvGrpSpPr/>
          <p:nvPr/>
        </p:nvGrpSpPr>
        <p:grpSpPr>
          <a:xfrm>
            <a:off x="3733833" y="5138215"/>
            <a:ext cx="2442714" cy="620033"/>
            <a:chOff x="4568825" y="3727758"/>
            <a:chExt cx="2300757" cy="509896"/>
          </a:xfrm>
        </p:grpSpPr>
        <p:grpSp>
          <p:nvGrpSpPr>
            <p:cNvPr id="597" name="Google Shape;597;p48"/>
            <p:cNvGrpSpPr/>
            <p:nvPr/>
          </p:nvGrpSpPr>
          <p:grpSpPr>
            <a:xfrm>
              <a:off x="4568825" y="3727758"/>
              <a:ext cx="2300757" cy="509896"/>
              <a:chOff x="888096" y="1000203"/>
              <a:chExt cx="4259825" cy="944066"/>
            </a:xfrm>
          </p:grpSpPr>
          <p:sp>
            <p:nvSpPr>
              <p:cNvPr id="598" name="Google Shape;598;p48"/>
              <p:cNvSpPr/>
              <p:nvPr/>
            </p:nvSpPr>
            <p:spPr>
              <a:xfrm>
                <a:off x="911225" y="1045634"/>
                <a:ext cx="4199467" cy="872066"/>
              </a:xfrm>
              <a:prstGeom prst="rect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9" name="Google Shape;599;p48"/>
              <p:cNvSpPr/>
              <p:nvPr/>
            </p:nvSpPr>
            <p:spPr>
              <a:xfrm>
                <a:off x="888096" y="1000203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0" name="Google Shape;600;p48"/>
              <p:cNvSpPr/>
              <p:nvPr/>
            </p:nvSpPr>
            <p:spPr>
              <a:xfrm>
                <a:off x="888096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1" name="Google Shape;601;p48"/>
              <p:cNvSpPr/>
              <p:nvPr/>
            </p:nvSpPr>
            <p:spPr>
              <a:xfrm>
                <a:off x="5075921" y="1872269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2" name="Google Shape;602;p48"/>
              <p:cNvSpPr/>
              <p:nvPr/>
            </p:nvSpPr>
            <p:spPr>
              <a:xfrm>
                <a:off x="5074692" y="1009634"/>
                <a:ext cx="72000" cy="72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603" name="Google Shape;603;p48"/>
            <p:cNvSpPr/>
            <p:nvPr/>
          </p:nvSpPr>
          <p:spPr>
            <a:xfrm>
              <a:off x="4677733" y="3803134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b="1">
                  <a:latin typeface="Quattrocento Sans"/>
                  <a:ea typeface="Quattrocento Sans"/>
                  <a:cs typeface="Quattrocento Sans"/>
                  <a:sym typeface="Quattrocento Sans"/>
                </a:rPr>
                <a:t>Promotion</a:t>
              </a:r>
              <a:endParaRPr sz="2200" b="1"/>
            </a:p>
          </p:txBody>
        </p:sp>
      </p:grpSp>
      <p:sp>
        <p:nvSpPr>
          <p:cNvPr id="604" name="Google Shape;604;p48"/>
          <p:cNvSpPr txBox="1"/>
          <p:nvPr/>
        </p:nvSpPr>
        <p:spPr>
          <a:xfrm>
            <a:off x="3137325" y="1133298"/>
            <a:ext cx="40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5" name="Google Shape;605;p48"/>
          <p:cNvSpPr txBox="1"/>
          <p:nvPr/>
        </p:nvSpPr>
        <p:spPr>
          <a:xfrm>
            <a:off x="3143773" y="2458396"/>
            <a:ext cx="40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6" name="Google Shape;606;p48"/>
          <p:cNvSpPr txBox="1"/>
          <p:nvPr/>
        </p:nvSpPr>
        <p:spPr>
          <a:xfrm>
            <a:off x="3143773" y="3786475"/>
            <a:ext cx="40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2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7" name="Google Shape;607;p48"/>
          <p:cNvSpPr txBox="1"/>
          <p:nvPr/>
        </p:nvSpPr>
        <p:spPr>
          <a:xfrm>
            <a:off x="3143773" y="5114555"/>
            <a:ext cx="40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08" name="Google Shape;608;p48"/>
          <p:cNvPicPr preferRelativeResize="0"/>
          <p:nvPr/>
        </p:nvPicPr>
        <p:blipFill rotWithShape="1">
          <a:blip r:embed="rId4">
            <a:alphaModFix/>
          </a:blip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5" y="1069400"/>
            <a:ext cx="4869950" cy="48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9"/>
          <p:cNvSpPr txBox="1"/>
          <p:nvPr/>
        </p:nvSpPr>
        <p:spPr>
          <a:xfrm>
            <a:off x="6195450" y="2166900"/>
            <a:ext cx="5276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49"/>
          <p:cNvSpPr txBox="1"/>
          <p:nvPr/>
        </p:nvSpPr>
        <p:spPr>
          <a:xfrm>
            <a:off x="6496350" y="3857350"/>
            <a:ext cx="46743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Group 9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Jiangying Zhong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Zheng Lu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Ziyi Zheng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ONE Background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881500" y="3725625"/>
            <a:ext cx="842700" cy="471000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861693" y="3686618"/>
            <a:ext cx="198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61693" y="4157626"/>
            <a:ext cx="198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708863" y="4157626"/>
            <a:ext cx="198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708525" y="3691712"/>
            <a:ext cx="198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833625" y="4203775"/>
            <a:ext cx="39093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100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customer stickiness of Kaggle.</a:t>
            </a:r>
            <a:endParaRPr sz="120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58025" y="2428178"/>
            <a:ext cx="3033600" cy="471000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Competition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833632" y="2432741"/>
            <a:ext cx="390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833632" y="2903749"/>
            <a:ext cx="390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3857501" y="2903749"/>
            <a:ext cx="390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3856838" y="2437835"/>
            <a:ext cx="390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85356" y="859794"/>
            <a:ext cx="2041462" cy="461711"/>
            <a:chOff x="910794" y="928946"/>
            <a:chExt cx="2300757" cy="509896"/>
          </a:xfrm>
        </p:grpSpPr>
        <p:sp>
          <p:nvSpPr>
            <p:cNvPr id="145" name="Google Shape;145;p16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50" name="Google Shape;150;p16"/>
          <p:cNvSpPr/>
          <p:nvPr/>
        </p:nvSpPr>
        <p:spPr>
          <a:xfrm>
            <a:off x="885350" y="894300"/>
            <a:ext cx="2041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latin typeface="Times New Roman"/>
                <a:ea typeface="Times New Roman"/>
                <a:cs typeface="Times New Roman"/>
                <a:sym typeface="Times New Roman"/>
              </a:rPr>
              <a:t>Employment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885350" y="1399038"/>
            <a:ext cx="28206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Big Data Era.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DS &amp; ML - Trend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857325" y="2948438"/>
            <a:ext cx="4822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companies focus on DS &amp; ML training.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857325" y="5039900"/>
            <a:ext cx="2041500" cy="471000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835125" y="5547200"/>
            <a:ext cx="68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Kaggle DS and ML  surveys from 2018 to 2020.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833625" y="5023075"/>
            <a:ext cx="237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833625" y="5494075"/>
            <a:ext cx="237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2898910" y="5494075"/>
            <a:ext cx="237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2898507" y="5028169"/>
            <a:ext cx="23700" cy="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body" idx="2"/>
          </p:nvPr>
        </p:nvSpPr>
        <p:spPr>
          <a:xfrm>
            <a:off x="2326105" y="2470485"/>
            <a:ext cx="75399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zh-CN"/>
              <a:t>Data Explanation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3"/>
          </p:nvPr>
        </p:nvSpPr>
        <p:spPr>
          <a:xfrm>
            <a:off x="2326105" y="3545305"/>
            <a:ext cx="7539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zh-CN"/>
              <a:t>PART TWO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889817" y="4381144"/>
            <a:ext cx="2412300" cy="1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TWO Data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l="68830" t="39362" r="20020" b="39553"/>
          <a:stretch/>
        </p:blipFill>
        <p:spPr>
          <a:xfrm>
            <a:off x="937436" y="719673"/>
            <a:ext cx="2534700" cy="253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l="68830" t="39362" r="20020" b="39553"/>
          <a:stretch/>
        </p:blipFill>
        <p:spPr>
          <a:xfrm>
            <a:off x="4828645" y="719673"/>
            <a:ext cx="2534700" cy="253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l="68830" t="39362" r="20020" b="39553"/>
          <a:stretch/>
        </p:blipFill>
        <p:spPr>
          <a:xfrm>
            <a:off x="8719854" y="719673"/>
            <a:ext cx="2534700" cy="25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1192767" y="3254398"/>
            <a:ext cx="20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Survey in 2018</a:t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911225" y="3712300"/>
            <a:ext cx="25944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age_period2018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genders2018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country2018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coding_period2018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ML_period2018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activities_2018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ml_incorporation_2018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salary2018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platform_usage_2018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5080338" y="3254398"/>
            <a:ext cx="20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Survey in 2019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4798800" y="3712299"/>
            <a:ext cx="25944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age_period2019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genders2019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country2019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coding_period2019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ML_period2019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activities_2019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ml_incorporation_2019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data_science_teams_2019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salary2019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platform_usage_2019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subsurvey_2019_media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8967909" y="3254398"/>
            <a:ext cx="20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Survey in 2020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8686375" y="3623725"/>
            <a:ext cx="2594400" cy="30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age_period2020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genders2020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potential_status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country2020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coding_period2020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language_usage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IDE_usage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ML_period2020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activities_2020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ml_incorporation_2020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data_science_teams_2020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salary2020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platform_usage_2020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subsurvey_2020_media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81" name="Google Shape;181;p18"/>
          <p:cNvGrpSpPr/>
          <p:nvPr/>
        </p:nvGrpSpPr>
        <p:grpSpPr>
          <a:xfrm>
            <a:off x="5649892" y="1737750"/>
            <a:ext cx="907982" cy="644666"/>
            <a:chOff x="1407" y="1098"/>
            <a:chExt cx="800" cy="568"/>
          </a:xfrm>
        </p:grpSpPr>
        <p:sp>
          <p:nvSpPr>
            <p:cNvPr id="182" name="Google Shape;182;p18"/>
            <p:cNvSpPr/>
            <p:nvPr/>
          </p:nvSpPr>
          <p:spPr>
            <a:xfrm>
              <a:off x="1494" y="1098"/>
              <a:ext cx="626" cy="423"/>
            </a:xfrm>
            <a:custGeom>
              <a:avLst/>
              <a:gdLst/>
              <a:ahLst/>
              <a:cxnLst/>
              <a:rect l="l" t="t" r="r" b="b"/>
              <a:pathLst>
                <a:path w="628" h="423" extrusionOk="0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407" y="1538"/>
              <a:ext cx="800" cy="97"/>
            </a:xfrm>
            <a:custGeom>
              <a:avLst/>
              <a:gdLst/>
              <a:ahLst/>
              <a:cxnLst/>
              <a:rect l="l" t="t" r="r" b="b"/>
              <a:pathLst>
                <a:path w="802" h="97" extrusionOk="0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408" y="1637"/>
              <a:ext cx="798" cy="29"/>
            </a:xfrm>
            <a:custGeom>
              <a:avLst/>
              <a:gdLst/>
              <a:ahLst/>
              <a:cxnLst/>
              <a:rect l="l" t="t" r="r" b="b"/>
              <a:pathLst>
                <a:path w="800" h="29" extrusionOk="0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624" y="1386"/>
              <a:ext cx="48" cy="56"/>
            </a:xfrm>
            <a:custGeom>
              <a:avLst/>
              <a:gdLst/>
              <a:ahLst/>
              <a:cxnLst/>
              <a:rect l="l" t="t" r="r" b="b"/>
              <a:pathLst>
                <a:path w="48" h="56" extrusionOk="0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1723" y="1314"/>
              <a:ext cx="47" cy="128"/>
            </a:xfrm>
            <a:custGeom>
              <a:avLst/>
              <a:gdLst/>
              <a:ahLst/>
              <a:cxnLst/>
              <a:rect l="l" t="t" r="r" b="b"/>
              <a:pathLst>
                <a:path w="47" h="128" extrusionOk="0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1821" y="1353"/>
              <a:ext cx="48" cy="89"/>
            </a:xfrm>
            <a:custGeom>
              <a:avLst/>
              <a:gdLst/>
              <a:ahLst/>
              <a:cxnLst/>
              <a:rect l="l" t="t" r="r" b="b"/>
              <a:pathLst>
                <a:path w="48" h="89" extrusionOk="0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901" y="1205"/>
              <a:ext cx="84" cy="237"/>
            </a:xfrm>
            <a:custGeom>
              <a:avLst/>
              <a:gdLst/>
              <a:ahLst/>
              <a:cxnLst/>
              <a:rect l="l" t="t" r="r" b="b"/>
              <a:pathLst>
                <a:path w="84" h="237" extrusionOk="0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552" y="1187"/>
              <a:ext cx="510" cy="276"/>
            </a:xfrm>
            <a:custGeom>
              <a:avLst/>
              <a:gdLst/>
              <a:ahLst/>
              <a:cxnLst/>
              <a:rect l="l" t="t" r="r" b="b"/>
              <a:pathLst>
                <a:path w="512" h="276" extrusionOk="0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1822608" y="1742290"/>
            <a:ext cx="754758" cy="642396"/>
            <a:chOff x="515" y="3088"/>
            <a:chExt cx="665" cy="566"/>
          </a:xfrm>
        </p:grpSpPr>
        <p:sp>
          <p:nvSpPr>
            <p:cNvPr id="191" name="Google Shape;191;p18"/>
            <p:cNvSpPr/>
            <p:nvPr/>
          </p:nvSpPr>
          <p:spPr>
            <a:xfrm>
              <a:off x="706" y="3550"/>
              <a:ext cx="283" cy="104"/>
            </a:xfrm>
            <a:custGeom>
              <a:avLst/>
              <a:gdLst/>
              <a:ahLst/>
              <a:cxnLst/>
              <a:rect l="l" t="t" r="r" b="b"/>
              <a:pathLst>
                <a:path w="340" h="125" extrusionOk="0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515" y="3088"/>
              <a:ext cx="665" cy="449"/>
            </a:xfrm>
            <a:custGeom>
              <a:avLst/>
              <a:gdLst/>
              <a:ahLst/>
              <a:cxnLst/>
              <a:rect l="l" t="t" r="r" b="b"/>
              <a:pathLst>
                <a:path w="800" h="539" extrusionOk="0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46" y="3459"/>
              <a:ext cx="56" cy="9"/>
            </a:xfrm>
            <a:custGeom>
              <a:avLst/>
              <a:gdLst/>
              <a:ahLst/>
              <a:cxnLst/>
              <a:rect l="l" t="t" r="r" b="b"/>
              <a:pathLst>
                <a:path w="67" h="11" extrusionOk="0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715" y="3395"/>
              <a:ext cx="55" cy="73"/>
            </a:xfrm>
            <a:custGeom>
              <a:avLst/>
              <a:gdLst/>
              <a:ahLst/>
              <a:cxnLst/>
              <a:rect l="l" t="t" r="r" b="b"/>
              <a:pathLst>
                <a:path w="67" h="88" extrusionOk="0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783" y="3368"/>
              <a:ext cx="55" cy="100"/>
            </a:xfrm>
            <a:custGeom>
              <a:avLst/>
              <a:gdLst/>
              <a:ahLst/>
              <a:cxnLst/>
              <a:rect l="l" t="t" r="r" b="b"/>
              <a:pathLst>
                <a:path w="67" h="120" extrusionOk="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851" y="3379"/>
              <a:ext cx="56" cy="89"/>
            </a:xfrm>
            <a:custGeom>
              <a:avLst/>
              <a:gdLst/>
              <a:ahLst/>
              <a:cxnLst/>
              <a:rect l="l" t="t" r="r" b="b"/>
              <a:pathLst>
                <a:path w="67" h="107" extrusionOk="0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919" y="3337"/>
              <a:ext cx="56" cy="131"/>
            </a:xfrm>
            <a:custGeom>
              <a:avLst/>
              <a:gdLst/>
              <a:ahLst/>
              <a:cxnLst/>
              <a:rect l="l" t="t" r="r" b="b"/>
              <a:pathLst>
                <a:path w="67" h="158" extrusionOk="0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987" y="3284"/>
              <a:ext cx="56" cy="184"/>
            </a:xfrm>
            <a:custGeom>
              <a:avLst/>
              <a:gdLst/>
              <a:ahLst/>
              <a:cxnLst/>
              <a:rect l="l" t="t" r="r" b="b"/>
              <a:pathLst>
                <a:path w="67" h="222" extrusionOk="0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610" y="3178"/>
              <a:ext cx="475" cy="289"/>
            </a:xfrm>
            <a:custGeom>
              <a:avLst/>
              <a:gdLst/>
              <a:ahLst/>
              <a:cxnLst/>
              <a:rect l="l" t="t" r="r" b="b"/>
              <a:pathLst>
                <a:path w="572" h="347" extrusionOk="0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0" name="Google Shape;200;p18"/>
          <p:cNvGrpSpPr/>
          <p:nvPr/>
        </p:nvGrpSpPr>
        <p:grpSpPr>
          <a:xfrm>
            <a:off x="9565129" y="1681001"/>
            <a:ext cx="907980" cy="644666"/>
            <a:chOff x="4354" y="1098"/>
            <a:chExt cx="800" cy="568"/>
          </a:xfrm>
        </p:grpSpPr>
        <p:sp>
          <p:nvSpPr>
            <p:cNvPr id="201" name="Google Shape;201;p18"/>
            <p:cNvSpPr/>
            <p:nvPr/>
          </p:nvSpPr>
          <p:spPr>
            <a:xfrm>
              <a:off x="4441" y="1098"/>
              <a:ext cx="626" cy="423"/>
            </a:xfrm>
            <a:custGeom>
              <a:avLst/>
              <a:gdLst/>
              <a:ahLst/>
              <a:cxnLst/>
              <a:rect l="l" t="t" r="r" b="b"/>
              <a:pathLst>
                <a:path w="628" h="423" extrusionOk="0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4354" y="1538"/>
              <a:ext cx="800" cy="97"/>
            </a:xfrm>
            <a:custGeom>
              <a:avLst/>
              <a:gdLst/>
              <a:ahLst/>
              <a:cxnLst/>
              <a:rect l="l" t="t" r="r" b="b"/>
              <a:pathLst>
                <a:path w="802" h="97" extrusionOk="0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4355" y="1637"/>
              <a:ext cx="798" cy="29"/>
            </a:xfrm>
            <a:custGeom>
              <a:avLst/>
              <a:gdLst/>
              <a:ahLst/>
              <a:cxnLst/>
              <a:rect l="l" t="t" r="r" b="b"/>
              <a:pathLst>
                <a:path w="800" h="29" extrusionOk="0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4702" y="1225"/>
              <a:ext cx="50" cy="48"/>
            </a:xfrm>
            <a:custGeom>
              <a:avLst/>
              <a:gdLst/>
              <a:ahLst/>
              <a:cxnLst/>
              <a:rect l="l" t="t" r="r" b="b"/>
              <a:pathLst>
                <a:path w="50" h="48" extrusionOk="0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4682" y="1204"/>
              <a:ext cx="90" cy="9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4727" y="1248"/>
              <a:ext cx="99" cy="167"/>
            </a:xfrm>
            <a:custGeom>
              <a:avLst/>
              <a:gdLst/>
              <a:ahLst/>
              <a:cxnLst/>
              <a:rect l="l" t="t" r="r" b="b"/>
              <a:pathLst>
                <a:path w="99" h="167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body" idx="2"/>
          </p:nvPr>
        </p:nvSpPr>
        <p:spPr>
          <a:xfrm>
            <a:off x="1646321" y="2470483"/>
            <a:ext cx="8899358" cy="107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zh-CN" dirty="0"/>
              <a:t>Business Questions</a:t>
            </a:r>
            <a:endParaRPr dirty="0"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3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zh-CN"/>
              <a:t>PART THREE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body" idx="1"/>
          </p:nvPr>
        </p:nvSpPr>
        <p:spPr>
          <a:xfrm>
            <a:off x="36704" y="677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220" name="Google Shape;220;p20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21" name="Google Shape;221;p20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234" name="Google Shape;234;p20"/>
              <p:cNvCxnSpPr/>
              <p:nvPr/>
            </p:nvCxnSpPr>
            <p:spPr>
              <a:xfrm>
                <a:off x="0" y="3060294"/>
                <a:ext cx="1277849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35" name="Google Shape;235;p20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58" name="Google Shape;258;p20"/>
          <p:cNvSpPr/>
          <p:nvPr/>
        </p:nvSpPr>
        <p:spPr>
          <a:xfrm>
            <a:off x="0" y="1450488"/>
            <a:ext cx="1622700" cy="93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BQ1: 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Determine main users of Kaggle. </a:t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383500" y="4441150"/>
            <a:ext cx="2304900" cy="88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BQ2: 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Identify potential customer status of Kaggle.</a:t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3031075" y="4364950"/>
            <a:ext cx="3117900" cy="103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BQ4: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Explore the coding importance in Data Science and Machine Learning.</a:t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1762900" y="1353750"/>
            <a:ext cx="2240700" cy="112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BQ3: 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Clarify market demanding on Data Science and Machine Learning.</a:t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6628563" y="4441150"/>
            <a:ext cx="2025300" cy="93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BQ6: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Evaluate the usage of Kaggle IDE. </a:t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7077200" y="1353750"/>
            <a:ext cx="2455800" cy="112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BQ7: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Estimate the correlation between Machine Learning and Data Science. </a:t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9050525" y="4368400"/>
            <a:ext cx="2795700" cy="103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BQ8: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Predict the overview of Data Science and Machine Learning. </a:t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9718900" y="1402650"/>
            <a:ext cx="2455800" cy="103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BQ9: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Compare market share of Kaggle within recent years.</a:t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4189500" y="1353750"/>
            <a:ext cx="2701800" cy="1128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BQ5: 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Discover the most popular coding language in Data Science and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375" y="2127250"/>
            <a:ext cx="9349683" cy="41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265304" y="220133"/>
            <a:ext cx="3303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zh-CN"/>
              <a:t>PART THREE Business Questions</a:t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950375" y="1604050"/>
            <a:ext cx="514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Determine main users of Kaggle </a:t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950375" y="1115400"/>
            <a:ext cx="35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>
                <a:latin typeface="Quattrocento Sans"/>
                <a:ea typeface="Quattrocento Sans"/>
                <a:cs typeface="Quattrocento Sans"/>
                <a:sym typeface="Quattrocento Sans"/>
              </a:rPr>
              <a:t>Business Question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Widescreen</PresentationFormat>
  <Paragraphs>183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Microsoft YaHei</vt:lpstr>
      <vt:lpstr>Arial</vt:lpstr>
      <vt:lpstr>Microsoft YaHei</vt:lpstr>
      <vt:lpstr>Times New Roman</vt:lpstr>
      <vt:lpstr>Quattrocento Sans</vt:lpstr>
      <vt:lpstr>模板页面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Jiangying Zhong</cp:lastModifiedBy>
  <cp:revision>1</cp:revision>
  <dcterms:modified xsi:type="dcterms:W3CDTF">2021-11-02T16:14:53Z</dcterms:modified>
</cp:coreProperties>
</file>